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7" autoAdjust="0"/>
    <p:restoredTop sz="94660"/>
  </p:normalViewPr>
  <p:slideViewPr>
    <p:cSldViewPr snapToGrid="0">
      <p:cViewPr>
        <p:scale>
          <a:sx n="130" d="100"/>
          <a:sy n="130" d="100"/>
        </p:scale>
        <p:origin x="672" y="-82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366314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1418682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697329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4102946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3991907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308845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2009334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169643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2165597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2096372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2E2DFAC-55DD-4905-9C5B-D5EDDEE67E38}" type="datetimeFigureOut">
              <a:rPr kumimoji="1" lang="ja-JP" altLang="en-US" smtClean="0"/>
              <a:t>2017/12/4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40813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2E2DFAC-55DD-4905-9C5B-D5EDDEE67E38}" type="datetimeFigureOut">
              <a:rPr kumimoji="1" lang="ja-JP" altLang="en-US" smtClean="0"/>
              <a:t>2017/12/4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19790C4-066F-408A-A83B-B33BD3E8C592}" type="slidenum">
              <a:rPr kumimoji="1" lang="ja-JP" altLang="en-US" smtClean="0"/>
              <a:t>‹#›</a:t>
            </a:fld>
            <a:endParaRPr kumimoji="1" lang="ja-JP" altLang="en-US"/>
          </a:p>
        </p:txBody>
      </p:sp>
    </p:spTree>
    <p:extLst>
      <p:ext uri="{BB962C8B-B14F-4D97-AF65-F5344CB8AC3E}">
        <p14:creationId xmlns:p14="http://schemas.microsoft.com/office/powerpoint/2010/main" val="1364630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rainbowworks.jp/" TargetMode="External"/><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mailto:natsumi@mishukukichi.tokyo" TargetMode="External"/><Relationship Id="rId4" Type="http://schemas.openxmlformats.org/officeDocument/2006/relationships/hyperlink" Target="http://www.mishukukichi.tokyo/"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734524" y="1532951"/>
            <a:ext cx="5406699" cy="1510496"/>
          </a:xfrm>
          <a:prstGeom prst="rect">
            <a:avLst/>
          </a:prstGeom>
        </p:spPr>
        <p:txBody>
          <a:bodyPr wrap="square">
            <a:noAutofit/>
          </a:bodyPr>
          <a:lstStyle/>
          <a:p>
            <a:r>
              <a:rPr lang="ja-JP" altLang="en-US" sz="800" dirty="0">
                <a:latin typeface="+mn-ea"/>
              </a:rPr>
              <a:t>　この度、ライセンス企画を行う有限会社レインボーワークス</a:t>
            </a:r>
            <a:r>
              <a:rPr lang="en-US" altLang="ja-JP" sz="800" dirty="0">
                <a:latin typeface="+mn-ea"/>
              </a:rPr>
              <a:t>(</a:t>
            </a:r>
            <a:r>
              <a:rPr lang="ja-JP" altLang="en-US" sz="800" dirty="0">
                <a:latin typeface="+mn-ea"/>
              </a:rPr>
              <a:t>所在地：世田谷区池尻</a:t>
            </a:r>
            <a:r>
              <a:rPr lang="en-US" altLang="ja-JP" sz="800" dirty="0">
                <a:latin typeface="+mn-ea"/>
              </a:rPr>
              <a:t>3-30-2</a:t>
            </a:r>
            <a:r>
              <a:rPr lang="ja-JP" altLang="en-US" sz="800" dirty="0">
                <a:latin typeface="+mn-ea"/>
              </a:rPr>
              <a:t>　代表：小泉憲孝</a:t>
            </a:r>
            <a:r>
              <a:rPr lang="en-US" altLang="ja-JP" sz="800" dirty="0">
                <a:latin typeface="+mn-ea"/>
              </a:rPr>
              <a:t>)</a:t>
            </a:r>
            <a:r>
              <a:rPr lang="ja-JP" altLang="en-US" sz="800" dirty="0">
                <a:latin typeface="+mn-ea"/>
              </a:rPr>
              <a:t>は、</a:t>
            </a:r>
            <a:endParaRPr lang="en-US" altLang="ja-JP" sz="800" dirty="0">
              <a:latin typeface="+mn-ea"/>
            </a:endParaRPr>
          </a:p>
          <a:p>
            <a:r>
              <a:rPr lang="ja-JP" altLang="en-US" sz="800" dirty="0">
                <a:latin typeface="+mn-ea"/>
              </a:rPr>
              <a:t>株式会社協和が展開し、伊藤忠商事株式会社がマスターライセンス権を有する、日本のバッグブランド</a:t>
            </a:r>
            <a:br>
              <a:rPr lang="en-US" altLang="ja-JP" sz="800" dirty="0">
                <a:latin typeface="+mn-ea"/>
              </a:rPr>
            </a:br>
            <a:r>
              <a:rPr lang="ja-JP" altLang="en-US" sz="800" dirty="0">
                <a:latin typeface="+mn-ea"/>
              </a:rPr>
              <a:t>「</a:t>
            </a:r>
            <a:r>
              <a:rPr lang="en-US" altLang="ja-JP" sz="800" dirty="0" err="1">
                <a:latin typeface="+mn-ea"/>
              </a:rPr>
              <a:t>HeM</a:t>
            </a:r>
            <a:r>
              <a:rPr lang="en-US" altLang="ja-JP" sz="800" dirty="0">
                <a:latin typeface="+mn-ea"/>
              </a:rPr>
              <a:t>(</a:t>
            </a:r>
            <a:r>
              <a:rPr lang="ja-JP" altLang="en-US" sz="800" dirty="0">
                <a:latin typeface="+mn-ea"/>
              </a:rPr>
              <a:t>ヘム</a:t>
            </a:r>
            <a:r>
              <a:rPr lang="en-US" altLang="ja-JP" sz="800" dirty="0">
                <a:latin typeface="+mn-ea"/>
              </a:rPr>
              <a:t>)</a:t>
            </a:r>
            <a:r>
              <a:rPr lang="ja-JP" altLang="en-US" sz="800" dirty="0">
                <a:latin typeface="+mn-ea"/>
              </a:rPr>
              <a:t>」のプロパティ使用におけるサブライセンス契約を</a:t>
            </a:r>
            <a:r>
              <a:rPr lang="en-US" altLang="ja-JP" sz="800" dirty="0">
                <a:latin typeface="+mn-ea"/>
              </a:rPr>
              <a:t>2018</a:t>
            </a:r>
            <a:r>
              <a:rPr lang="ja-JP" altLang="en-US" sz="800" dirty="0">
                <a:latin typeface="+mn-ea"/>
              </a:rPr>
              <a:t>年</a:t>
            </a:r>
            <a:r>
              <a:rPr lang="en-US" altLang="ja-JP" sz="800" dirty="0">
                <a:latin typeface="+mn-ea"/>
              </a:rPr>
              <a:t>1</a:t>
            </a:r>
            <a:r>
              <a:rPr lang="ja-JP" altLang="en-US" sz="800" dirty="0">
                <a:latin typeface="+mn-ea"/>
              </a:rPr>
              <a:t>月から締結をいたします。</a:t>
            </a:r>
          </a:p>
          <a:p>
            <a:endParaRPr lang="en-US" altLang="ja-JP" sz="800" dirty="0">
              <a:latin typeface="+mn-ea"/>
            </a:endParaRPr>
          </a:p>
          <a:p>
            <a:r>
              <a:rPr lang="ja-JP" altLang="en-US" sz="800" dirty="0">
                <a:latin typeface="+mn-ea"/>
              </a:rPr>
              <a:t>　</a:t>
            </a:r>
            <a:r>
              <a:rPr lang="en-US" altLang="ja-JP" sz="800" dirty="0">
                <a:latin typeface="+mn-ea"/>
              </a:rPr>
              <a:t>1999</a:t>
            </a:r>
            <a:r>
              <a:rPr lang="ja-JP" altLang="en-US" sz="800" dirty="0">
                <a:latin typeface="+mn-ea"/>
              </a:rPr>
              <a:t>年、日本においてバッグブランドとして展開を始めた</a:t>
            </a:r>
            <a:r>
              <a:rPr lang="en-US" altLang="ja-JP" sz="800" dirty="0" err="1">
                <a:latin typeface="+mn-ea"/>
              </a:rPr>
              <a:t>HeM</a:t>
            </a:r>
            <a:r>
              <a:rPr lang="ja-JP" altLang="en-US" sz="800" dirty="0" err="1">
                <a:latin typeface="+mn-ea"/>
              </a:rPr>
              <a:t>。</a:t>
            </a:r>
            <a:endParaRPr lang="en-US" altLang="ja-JP" sz="800" dirty="0">
              <a:latin typeface="+mn-ea"/>
            </a:endParaRPr>
          </a:p>
          <a:p>
            <a:r>
              <a:rPr lang="ja-JP" altLang="en-US" sz="800" dirty="0">
                <a:latin typeface="+mn-ea"/>
              </a:rPr>
              <a:t>シンプルかつキャッチ</a:t>
            </a:r>
            <a:r>
              <a:rPr lang="en-US" altLang="ja-JP" sz="800" dirty="0">
                <a:latin typeface="+mn-ea"/>
              </a:rPr>
              <a:t>―</a:t>
            </a:r>
            <a:r>
              <a:rPr lang="ja-JP" altLang="en-US" sz="800" dirty="0">
                <a:latin typeface="+mn-ea"/>
              </a:rPr>
              <a:t>で特徴的なロゴを使ったデザインが、当時の</a:t>
            </a:r>
            <a:r>
              <a:rPr lang="en-US" altLang="ja-JP" sz="800" dirty="0">
                <a:latin typeface="+mn-ea"/>
              </a:rPr>
              <a:t>10</a:t>
            </a:r>
            <a:r>
              <a:rPr lang="ja-JP" altLang="en-US" sz="800" dirty="0">
                <a:latin typeface="+mn-ea"/>
              </a:rPr>
              <a:t>代～</a:t>
            </a:r>
            <a:r>
              <a:rPr lang="en-US" altLang="ja-JP" sz="800" dirty="0">
                <a:latin typeface="+mn-ea"/>
              </a:rPr>
              <a:t>20</a:t>
            </a:r>
            <a:r>
              <a:rPr lang="ja-JP" altLang="en-US" sz="800" dirty="0">
                <a:latin typeface="+mn-ea"/>
              </a:rPr>
              <a:t>代の若者を中心に爆発的な人気を</a:t>
            </a:r>
            <a:endParaRPr lang="en-US" altLang="ja-JP" sz="800" dirty="0">
              <a:latin typeface="+mn-ea"/>
            </a:endParaRPr>
          </a:p>
          <a:p>
            <a:r>
              <a:rPr lang="ja-JP" altLang="en-US" sz="800" dirty="0">
                <a:latin typeface="+mn-ea"/>
              </a:rPr>
              <a:t>博しました。</a:t>
            </a:r>
            <a:endParaRPr lang="en-US" altLang="ja-JP" sz="800" dirty="0">
              <a:latin typeface="+mn-ea"/>
            </a:endParaRPr>
          </a:p>
          <a:p>
            <a:r>
              <a:rPr lang="ja-JP" altLang="en-US" sz="800" dirty="0">
                <a:latin typeface="+mn-ea"/>
              </a:rPr>
              <a:t>有限会社レインボーワークスでは、今後「</a:t>
            </a:r>
            <a:r>
              <a:rPr lang="en-US" altLang="ja-JP" sz="800" dirty="0" err="1">
                <a:latin typeface="+mn-ea"/>
              </a:rPr>
              <a:t>HeM</a:t>
            </a:r>
            <a:r>
              <a:rPr lang="ja-JP" altLang="en-US" sz="800" dirty="0">
                <a:latin typeface="+mn-ea"/>
              </a:rPr>
              <a:t>」のプロパティを使用し、トータルライフスタイルブランドとして</a:t>
            </a:r>
            <a:endParaRPr lang="en-US" altLang="ja-JP" sz="800" dirty="0">
              <a:latin typeface="+mn-ea"/>
            </a:endParaRPr>
          </a:p>
          <a:p>
            <a:r>
              <a:rPr lang="ja-JP" altLang="en-US" sz="800" dirty="0">
                <a:latin typeface="+mn-ea"/>
              </a:rPr>
              <a:t>新たにカジュアルウェアを提案し展開をしてまいります。</a:t>
            </a:r>
          </a:p>
        </p:txBody>
      </p:sp>
      <p:sp>
        <p:nvSpPr>
          <p:cNvPr id="37" name="テキスト ボックス 36"/>
          <p:cNvSpPr txBox="1"/>
          <p:nvPr/>
        </p:nvSpPr>
        <p:spPr>
          <a:xfrm>
            <a:off x="1085636" y="932787"/>
            <a:ext cx="4714753" cy="600164"/>
          </a:xfrm>
          <a:prstGeom prst="rect">
            <a:avLst/>
          </a:prstGeom>
          <a:noFill/>
        </p:spPr>
        <p:txBody>
          <a:bodyPr wrap="none" rtlCol="0">
            <a:spAutoFit/>
          </a:bodyPr>
          <a:lstStyle/>
          <a:p>
            <a:pPr algn="ctr"/>
            <a:r>
              <a:rPr kumimoji="1" lang="ja-JP" altLang="en-US" sz="1100" b="1" dirty="0">
                <a:latin typeface="+mn-ea"/>
              </a:rPr>
              <a:t>ライセンス企画を行うレインボーワークス、</a:t>
            </a:r>
          </a:p>
          <a:p>
            <a:pPr algn="ctr"/>
            <a:r>
              <a:rPr kumimoji="1" lang="ja-JP" altLang="en-US" sz="1100" b="1" dirty="0">
                <a:latin typeface="+mn-ea"/>
              </a:rPr>
              <a:t>新たに「</a:t>
            </a:r>
            <a:r>
              <a:rPr kumimoji="1" lang="en-US" altLang="ja-JP" sz="1100" b="1" dirty="0" err="1">
                <a:latin typeface="+mn-ea"/>
              </a:rPr>
              <a:t>HeM</a:t>
            </a:r>
            <a:r>
              <a:rPr kumimoji="1" lang="en-US" altLang="ja-JP" sz="1100" b="1" dirty="0">
                <a:latin typeface="+mn-ea"/>
              </a:rPr>
              <a:t>(</a:t>
            </a:r>
            <a:r>
              <a:rPr kumimoji="1" lang="ja-JP" altLang="en-US" sz="1100" b="1" dirty="0">
                <a:latin typeface="+mn-ea"/>
              </a:rPr>
              <a:t>ヘム</a:t>
            </a:r>
            <a:r>
              <a:rPr kumimoji="1" lang="en-US" altLang="ja-JP" sz="1100" b="1" dirty="0">
                <a:latin typeface="+mn-ea"/>
              </a:rPr>
              <a:t>)</a:t>
            </a:r>
            <a:r>
              <a:rPr kumimoji="1" lang="ja-JP" altLang="en-US" sz="1100" b="1" dirty="0">
                <a:latin typeface="+mn-ea"/>
              </a:rPr>
              <a:t>」のプロパティ使用におけるライセンス契約を締結</a:t>
            </a:r>
          </a:p>
          <a:p>
            <a:pPr algn="ctr"/>
            <a:endParaRPr kumimoji="1" lang="en-US" altLang="ja-JP" sz="1100" b="1" dirty="0">
              <a:latin typeface="+mn-ea"/>
            </a:endParaRPr>
          </a:p>
        </p:txBody>
      </p:sp>
      <p:sp>
        <p:nvSpPr>
          <p:cNvPr id="20" name="正方形/長方形 19"/>
          <p:cNvSpPr/>
          <p:nvPr/>
        </p:nvSpPr>
        <p:spPr>
          <a:xfrm>
            <a:off x="5719963" y="525348"/>
            <a:ext cx="841897" cy="307777"/>
          </a:xfrm>
          <a:prstGeom prst="rect">
            <a:avLst/>
          </a:prstGeom>
        </p:spPr>
        <p:txBody>
          <a:bodyPr wrap="none">
            <a:spAutoFit/>
          </a:bodyPr>
          <a:lstStyle/>
          <a:p>
            <a:pPr algn="r"/>
            <a:r>
              <a:rPr lang="en-US" altLang="ja-JP" sz="700" dirty="0">
                <a:latin typeface="+mn-ea"/>
              </a:rPr>
              <a:t>2017</a:t>
            </a:r>
            <a:r>
              <a:rPr lang="ja-JP" altLang="en-US" sz="700" dirty="0">
                <a:latin typeface="+mn-ea"/>
              </a:rPr>
              <a:t>年</a:t>
            </a:r>
            <a:r>
              <a:rPr lang="en-US" altLang="ja-JP" sz="700" dirty="0">
                <a:latin typeface="+mn-ea"/>
              </a:rPr>
              <a:t>12</a:t>
            </a:r>
            <a:r>
              <a:rPr lang="ja-JP" altLang="en-US" sz="700" dirty="0">
                <a:latin typeface="+mn-ea"/>
              </a:rPr>
              <a:t>月吉日</a:t>
            </a:r>
            <a:endParaRPr lang="en-US" altLang="ja-JP" sz="700" dirty="0">
              <a:latin typeface="+mn-ea"/>
            </a:endParaRPr>
          </a:p>
          <a:p>
            <a:pPr algn="r"/>
            <a:r>
              <a:rPr lang="en-US" altLang="ja-JP" sz="700" dirty="0">
                <a:latin typeface="+mn-ea"/>
              </a:rPr>
              <a:t>Press Release</a:t>
            </a:r>
          </a:p>
        </p:txBody>
      </p:sp>
      <p:pic>
        <p:nvPicPr>
          <p:cNvPr id="22" name="図 21"/>
          <p:cNvPicPr>
            <a:picLocks noChangeAspect="1"/>
          </p:cNvPicPr>
          <p:nvPr/>
        </p:nvPicPr>
        <p:blipFill rotWithShape="1">
          <a:blip r:embed="rId2" cstate="print">
            <a:extLst>
              <a:ext uri="{28A0092B-C50C-407E-A947-70E740481C1C}">
                <a14:useLocalDpi xmlns:a14="http://schemas.microsoft.com/office/drawing/2010/main" val="0"/>
              </a:ext>
            </a:extLst>
          </a:blip>
          <a:srcRect l="24695" t="22397" r="34609" b="19065"/>
          <a:stretch/>
        </p:blipFill>
        <p:spPr>
          <a:xfrm>
            <a:off x="416970" y="495885"/>
            <a:ext cx="532228" cy="430635"/>
          </a:xfrm>
          <a:prstGeom prst="rect">
            <a:avLst/>
          </a:prstGeom>
        </p:spPr>
      </p:pic>
      <p:sp>
        <p:nvSpPr>
          <p:cNvPr id="23" name="Rectangle 5"/>
          <p:cNvSpPr>
            <a:spLocks noChangeArrowheads="1"/>
          </p:cNvSpPr>
          <p:nvPr/>
        </p:nvSpPr>
        <p:spPr bwMode="auto">
          <a:xfrm>
            <a:off x="540735" y="8307356"/>
            <a:ext cx="2790034" cy="835186"/>
          </a:xfrm>
          <a:prstGeom prst="rect">
            <a:avLst/>
          </a:prstGeom>
          <a:noFill/>
          <a:ln w="9525">
            <a:solidFill>
              <a:schemeClr val="tx1"/>
            </a:solidFill>
            <a:miter lim="800000"/>
            <a:headEnd/>
            <a:tailEnd/>
          </a:ln>
          <a:effectLst/>
        </p:spPr>
        <p:txBody>
          <a:bodyPr vert="horz" wrap="square" lIns="91440" tIns="45720" rIns="91440" bIns="45720" numCol="1" anchor="ctr" anchorCtr="0" compatLnSpc="1">
            <a:prstTxWarp prst="textNoShape">
              <a:avLst/>
            </a:prstTxWarp>
            <a:noAutofit/>
          </a:bodyPr>
          <a:lstStyle/>
          <a:p>
            <a:pPr defTabSz="914400" fontAlgn="base">
              <a:spcBef>
                <a:spcPct val="0"/>
              </a:spcBef>
              <a:spcAft>
                <a:spcPct val="0"/>
              </a:spcAft>
            </a:pPr>
            <a:r>
              <a:rPr lang="ja-JP" altLang="ja-JP" sz="700" b="1" dirty="0">
                <a:latin typeface="+mn-ea"/>
                <a:cs typeface="Times New Roman" pitchFamily="18" charset="0"/>
              </a:rPr>
              <a:t>【</a:t>
            </a:r>
            <a:r>
              <a:rPr lang="ja-JP" altLang="en-US" sz="700" b="1" dirty="0">
                <a:latin typeface="+mn-ea"/>
                <a:cs typeface="Times New Roman" pitchFamily="18" charset="0"/>
              </a:rPr>
              <a:t>会社概要</a:t>
            </a:r>
            <a:r>
              <a:rPr lang="ja-JP" altLang="ja-JP" sz="700" b="1" dirty="0">
                <a:latin typeface="+mn-ea"/>
                <a:cs typeface="Times New Roman" pitchFamily="18" charset="0"/>
              </a:rPr>
              <a:t>】</a:t>
            </a:r>
            <a:endParaRPr lang="en-US" altLang="ja-JP" sz="700" b="1" dirty="0">
              <a:latin typeface="+mn-ea"/>
              <a:cs typeface="Times New Roman" pitchFamily="18" charset="0"/>
            </a:endParaRPr>
          </a:p>
          <a:p>
            <a:pPr defTabSz="914400" eaLnBrk="0" fontAlgn="base" hangingPunct="0">
              <a:spcBef>
                <a:spcPct val="0"/>
              </a:spcBef>
              <a:spcAft>
                <a:spcPct val="0"/>
              </a:spcAft>
            </a:pPr>
            <a:r>
              <a:rPr lang="ja-JP" altLang="en-US" sz="700" dirty="0">
                <a:latin typeface="+mn-ea"/>
                <a:cs typeface="Times New Roman" pitchFamily="18" charset="0"/>
              </a:rPr>
              <a:t>■会社名：有限会社レインボーワークス　　</a:t>
            </a:r>
            <a:endParaRPr lang="en-US" altLang="ja-JP" sz="700" dirty="0">
              <a:latin typeface="+mn-ea"/>
              <a:cs typeface="Times New Roman" pitchFamily="18" charset="0"/>
            </a:endParaRPr>
          </a:p>
          <a:p>
            <a:pPr eaLnBrk="0" fontAlgn="base" hangingPunct="0">
              <a:spcBef>
                <a:spcPct val="0"/>
              </a:spcBef>
              <a:spcAft>
                <a:spcPct val="0"/>
              </a:spcAft>
            </a:pPr>
            <a:r>
              <a:rPr lang="ja-JP" altLang="en-US" sz="700" dirty="0">
                <a:latin typeface="+mn-ea"/>
                <a:cs typeface="Times New Roman" pitchFamily="18" charset="0"/>
              </a:rPr>
              <a:t>■所在地：〒</a:t>
            </a:r>
            <a:r>
              <a:rPr lang="en-US" altLang="ja-JP" sz="700" dirty="0">
                <a:latin typeface="+mn-ea"/>
                <a:cs typeface="Times New Roman" pitchFamily="18" charset="0"/>
              </a:rPr>
              <a:t>154-0001</a:t>
            </a:r>
            <a:r>
              <a:rPr lang="ja-JP" altLang="en-US" sz="700" dirty="0">
                <a:latin typeface="+mn-ea"/>
                <a:cs typeface="Times New Roman" pitchFamily="18" charset="0"/>
              </a:rPr>
              <a:t>　東京都世田谷区池尻</a:t>
            </a:r>
            <a:r>
              <a:rPr lang="en-US" altLang="ja-JP" sz="700" dirty="0">
                <a:latin typeface="+mn-ea"/>
                <a:cs typeface="Times New Roman" pitchFamily="18" charset="0"/>
              </a:rPr>
              <a:t>3-30-2 </a:t>
            </a:r>
            <a:r>
              <a:rPr lang="ja-JP" altLang="en-US" sz="700" dirty="0">
                <a:latin typeface="+mn-ea"/>
                <a:cs typeface="Times New Roman" pitchFamily="18" charset="0"/>
              </a:rPr>
              <a:t>昭和ビル</a:t>
            </a:r>
            <a:endParaRPr lang="en-US" altLang="ja-JP" sz="700" dirty="0">
              <a:latin typeface="+mn-ea"/>
              <a:cs typeface="Times New Roman" pitchFamily="18" charset="0"/>
            </a:endParaRPr>
          </a:p>
          <a:p>
            <a:pPr eaLnBrk="0" fontAlgn="base" hangingPunct="0">
              <a:spcBef>
                <a:spcPct val="0"/>
              </a:spcBef>
              <a:spcAft>
                <a:spcPct val="0"/>
              </a:spcAft>
            </a:pPr>
            <a:r>
              <a:rPr lang="ja-JP" altLang="en-US" sz="700" dirty="0">
                <a:latin typeface="+mn-ea"/>
                <a:cs typeface="Times New Roman" pitchFamily="18" charset="0"/>
              </a:rPr>
              <a:t>■</a:t>
            </a:r>
            <a:r>
              <a:rPr lang="en-US" altLang="ja-JP" sz="700" dirty="0">
                <a:latin typeface="+mn-ea"/>
                <a:cs typeface="Times New Roman" pitchFamily="18" charset="0"/>
              </a:rPr>
              <a:t>TEL</a:t>
            </a:r>
            <a:r>
              <a:rPr lang="ja-JP" altLang="en-US" sz="700" dirty="0">
                <a:latin typeface="+mn-ea"/>
                <a:cs typeface="Times New Roman" pitchFamily="18" charset="0"/>
              </a:rPr>
              <a:t>：</a:t>
            </a:r>
            <a:r>
              <a:rPr lang="en-US" altLang="ja-JP" sz="700" dirty="0">
                <a:latin typeface="+mn-ea"/>
                <a:cs typeface="Times New Roman" pitchFamily="18" charset="0"/>
              </a:rPr>
              <a:t>03-3795-9090</a:t>
            </a:r>
            <a:r>
              <a:rPr lang="ja-JP" altLang="en-US" sz="700" dirty="0">
                <a:latin typeface="+mn-ea"/>
                <a:cs typeface="Times New Roman" pitchFamily="18" charset="0"/>
              </a:rPr>
              <a:t>　■</a:t>
            </a:r>
            <a:r>
              <a:rPr lang="en-US" altLang="ja-JP" sz="700" dirty="0">
                <a:latin typeface="+mn-ea"/>
                <a:cs typeface="Times New Roman" pitchFamily="18" charset="0"/>
              </a:rPr>
              <a:t>URL</a:t>
            </a:r>
            <a:r>
              <a:rPr lang="ja-JP" altLang="en-US" sz="700" dirty="0">
                <a:latin typeface="+mn-ea"/>
                <a:cs typeface="Times New Roman" pitchFamily="18" charset="0"/>
              </a:rPr>
              <a:t>：</a:t>
            </a:r>
            <a:r>
              <a:rPr lang="en-US" altLang="ja-JP" sz="700" dirty="0">
                <a:latin typeface="+mn-ea"/>
                <a:cs typeface="Times New Roman" pitchFamily="18" charset="0"/>
              </a:rPr>
              <a:t> </a:t>
            </a:r>
            <a:r>
              <a:rPr lang="en-US" altLang="ja-JP" sz="700" dirty="0">
                <a:latin typeface="+mn-ea"/>
                <a:cs typeface="Times New Roman" pitchFamily="18" charset="0"/>
                <a:hlinkClick r:id="rId3"/>
              </a:rPr>
              <a:t>http://www.rainbowworks.jp/</a:t>
            </a:r>
            <a:endParaRPr lang="en-US" altLang="ja-JP" sz="700" dirty="0">
              <a:latin typeface="+mn-ea"/>
              <a:cs typeface="Times New Roman" pitchFamily="18" charset="0"/>
            </a:endParaRPr>
          </a:p>
          <a:p>
            <a:pPr defTabSz="914400" eaLnBrk="0" fontAlgn="base" hangingPunct="0">
              <a:spcBef>
                <a:spcPct val="0"/>
              </a:spcBef>
              <a:spcAft>
                <a:spcPct val="0"/>
              </a:spcAft>
            </a:pPr>
            <a:r>
              <a:rPr lang="en-US" altLang="ja-JP" sz="700" dirty="0">
                <a:latin typeface="+mn-ea"/>
                <a:cs typeface="Times New Roman" pitchFamily="18" charset="0"/>
              </a:rPr>
              <a:t>■</a:t>
            </a:r>
            <a:r>
              <a:rPr lang="ja-JP" altLang="en-US" sz="700" dirty="0">
                <a:latin typeface="+mn-ea"/>
                <a:cs typeface="Times New Roman" pitchFamily="18" charset="0"/>
              </a:rPr>
              <a:t>業務内容：ライセンス企画</a:t>
            </a:r>
            <a:endParaRPr lang="en-US" altLang="ja-JP" sz="700" dirty="0">
              <a:latin typeface="+mn-ea"/>
              <a:cs typeface="Times New Roman" pitchFamily="18" charset="0"/>
            </a:endParaRPr>
          </a:p>
        </p:txBody>
      </p:sp>
      <p:sp>
        <p:nvSpPr>
          <p:cNvPr id="27" name="正方形/長方形 26"/>
          <p:cNvSpPr/>
          <p:nvPr/>
        </p:nvSpPr>
        <p:spPr>
          <a:xfrm>
            <a:off x="3516978" y="8307357"/>
            <a:ext cx="2839077" cy="835185"/>
          </a:xfrm>
          <a:prstGeom prst="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lgn="ctr" fontAlgn="base">
              <a:spcBef>
                <a:spcPct val="0"/>
              </a:spcBef>
              <a:spcAft>
                <a:spcPct val="0"/>
              </a:spcAft>
            </a:pPr>
            <a:r>
              <a:rPr lang="ja-JP" altLang="ja-JP" sz="700" b="1" dirty="0">
                <a:solidFill>
                  <a:schemeClr val="tx1"/>
                </a:solidFill>
                <a:latin typeface="+mn-ea"/>
                <a:cs typeface="Times New Roman" pitchFamily="18" charset="0"/>
              </a:rPr>
              <a:t>▼</a:t>
            </a:r>
            <a:r>
              <a:rPr lang="ja-JP" altLang="en-US" sz="700" b="1" dirty="0">
                <a:solidFill>
                  <a:schemeClr val="tx1"/>
                </a:solidFill>
                <a:latin typeface="+mn-ea"/>
                <a:cs typeface="Times New Roman" pitchFamily="18" charset="0"/>
              </a:rPr>
              <a:t>本件に関するお問い合わせ先▼</a:t>
            </a:r>
            <a:endParaRPr lang="en-US" altLang="ja-JP" sz="700" b="1" dirty="0">
              <a:solidFill>
                <a:schemeClr val="tx1"/>
              </a:solidFill>
              <a:latin typeface="+mn-ea"/>
              <a:cs typeface="Times New Roman" pitchFamily="18" charset="0"/>
            </a:endParaRPr>
          </a:p>
          <a:p>
            <a:pPr lvl="0" algn="ctr" eaLnBrk="0" fontAlgn="base" hangingPunct="0">
              <a:spcBef>
                <a:spcPct val="0"/>
              </a:spcBef>
              <a:spcAft>
                <a:spcPct val="0"/>
              </a:spcAft>
            </a:pPr>
            <a:r>
              <a:rPr lang="ja-JP" altLang="en-US" sz="700" dirty="0">
                <a:solidFill>
                  <a:schemeClr val="tx1"/>
                </a:solidFill>
                <a:latin typeface="+mn-ea"/>
                <a:cs typeface="Times New Roman" pitchFamily="18" charset="0"/>
              </a:rPr>
              <a:t>三宿基地株式会社　広報担当：松浦 那摘</a:t>
            </a:r>
            <a:endParaRPr lang="en-US" altLang="ja-JP" sz="700" dirty="0">
              <a:solidFill>
                <a:schemeClr val="tx1"/>
              </a:solidFill>
              <a:latin typeface="+mn-ea"/>
              <a:cs typeface="Times New Roman" pitchFamily="18" charset="0"/>
            </a:endParaRPr>
          </a:p>
          <a:p>
            <a:pPr lvl="0" algn="ctr" eaLnBrk="0" fontAlgn="base" hangingPunct="0">
              <a:spcBef>
                <a:spcPct val="0"/>
              </a:spcBef>
              <a:spcAft>
                <a:spcPct val="0"/>
              </a:spcAft>
            </a:pPr>
            <a:r>
              <a:rPr lang="ja-JP" altLang="en-US" sz="700" dirty="0">
                <a:solidFill>
                  <a:schemeClr val="tx1"/>
                </a:solidFill>
                <a:latin typeface="+mn-ea"/>
                <a:cs typeface="Times New Roman" pitchFamily="18" charset="0"/>
              </a:rPr>
              <a:t>所在地：東京都世田谷区池尻</a:t>
            </a:r>
            <a:r>
              <a:rPr lang="en-US" altLang="ja-JP" sz="700" dirty="0">
                <a:solidFill>
                  <a:schemeClr val="tx1"/>
                </a:solidFill>
                <a:latin typeface="+mn-ea"/>
                <a:cs typeface="Times New Roman" pitchFamily="18" charset="0"/>
              </a:rPr>
              <a:t>3-30-2</a:t>
            </a:r>
            <a:r>
              <a:rPr lang="ja-JP" altLang="en-US" sz="700" dirty="0">
                <a:solidFill>
                  <a:schemeClr val="tx1"/>
                </a:solidFill>
                <a:latin typeface="+mn-ea"/>
                <a:cs typeface="Times New Roman" pitchFamily="18" charset="0"/>
              </a:rPr>
              <a:t>昭和ビル</a:t>
            </a:r>
            <a:endParaRPr lang="en-US" altLang="ja-JP" sz="700" dirty="0">
              <a:solidFill>
                <a:schemeClr val="tx1"/>
              </a:solidFill>
              <a:latin typeface="+mn-ea"/>
              <a:cs typeface="Times New Roman" pitchFamily="18" charset="0"/>
            </a:endParaRPr>
          </a:p>
          <a:p>
            <a:pPr lvl="0" algn="ctr" eaLnBrk="0" fontAlgn="base" hangingPunct="0">
              <a:spcBef>
                <a:spcPct val="0"/>
              </a:spcBef>
              <a:spcAft>
                <a:spcPct val="0"/>
              </a:spcAft>
            </a:pPr>
            <a:r>
              <a:rPr lang="en-US" altLang="ja-JP" sz="700" dirty="0">
                <a:solidFill>
                  <a:schemeClr val="tx1"/>
                </a:solidFill>
                <a:latin typeface="+mn-ea"/>
                <a:cs typeface="Times New Roman" pitchFamily="18" charset="0"/>
                <a:hlinkClick r:id="rId4"/>
              </a:rPr>
              <a:t>http://www.mishukukichi.tokyo/</a:t>
            </a:r>
            <a:endParaRPr lang="en-US" altLang="ja-JP" sz="700" dirty="0">
              <a:solidFill>
                <a:schemeClr val="tx1"/>
              </a:solidFill>
              <a:latin typeface="+mn-ea"/>
              <a:cs typeface="Times New Roman" pitchFamily="18" charset="0"/>
            </a:endParaRPr>
          </a:p>
          <a:p>
            <a:pPr lvl="0" algn="ctr" eaLnBrk="0" fontAlgn="base" hangingPunct="0">
              <a:spcBef>
                <a:spcPct val="0"/>
              </a:spcBef>
              <a:spcAft>
                <a:spcPct val="0"/>
              </a:spcAft>
            </a:pPr>
            <a:r>
              <a:rPr lang="ja-JP" altLang="en-US" sz="700" dirty="0">
                <a:solidFill>
                  <a:schemeClr val="tx1"/>
                </a:solidFill>
                <a:latin typeface="+mn-ea"/>
                <a:cs typeface="Times New Roman" pitchFamily="18" charset="0"/>
              </a:rPr>
              <a:t>　</a:t>
            </a:r>
            <a:r>
              <a:rPr lang="en-US" altLang="ja-JP" sz="700" dirty="0">
                <a:solidFill>
                  <a:schemeClr val="tx1"/>
                </a:solidFill>
                <a:latin typeface="+mn-ea"/>
                <a:cs typeface="Times New Roman" pitchFamily="18" charset="0"/>
              </a:rPr>
              <a:t>TEL</a:t>
            </a:r>
            <a:r>
              <a:rPr lang="ja-JP" altLang="en-US" sz="700" dirty="0">
                <a:solidFill>
                  <a:schemeClr val="tx1"/>
                </a:solidFill>
                <a:latin typeface="+mn-ea"/>
                <a:cs typeface="Times New Roman" pitchFamily="18" charset="0"/>
              </a:rPr>
              <a:t>：</a:t>
            </a:r>
            <a:r>
              <a:rPr lang="en-US" altLang="ja-JP" sz="700" dirty="0">
                <a:solidFill>
                  <a:schemeClr val="tx1"/>
                </a:solidFill>
                <a:latin typeface="+mn-ea"/>
                <a:cs typeface="Times New Roman" pitchFamily="18" charset="0"/>
              </a:rPr>
              <a:t>03-3795-0077</a:t>
            </a:r>
            <a:r>
              <a:rPr lang="ja-JP" altLang="en-US" sz="700" dirty="0">
                <a:solidFill>
                  <a:schemeClr val="tx1"/>
                </a:solidFill>
                <a:latin typeface="+mn-ea"/>
                <a:cs typeface="Times New Roman" pitchFamily="18" charset="0"/>
              </a:rPr>
              <a:t>　</a:t>
            </a:r>
            <a:r>
              <a:rPr lang="en-US" altLang="ja-JP" sz="700" dirty="0">
                <a:solidFill>
                  <a:schemeClr val="tx1"/>
                </a:solidFill>
                <a:latin typeface="+mn-ea"/>
                <a:cs typeface="Times New Roman" pitchFamily="18" charset="0"/>
              </a:rPr>
              <a:t>Mail</a:t>
            </a:r>
            <a:r>
              <a:rPr lang="ja-JP" altLang="en-US" sz="700" dirty="0">
                <a:solidFill>
                  <a:schemeClr val="tx1"/>
                </a:solidFill>
                <a:latin typeface="+mn-ea"/>
                <a:cs typeface="Times New Roman" pitchFamily="18" charset="0"/>
              </a:rPr>
              <a:t>：</a:t>
            </a:r>
            <a:r>
              <a:rPr lang="en-US" altLang="ja-JP" sz="700" dirty="0" err="1">
                <a:solidFill>
                  <a:schemeClr val="tx1"/>
                </a:solidFill>
                <a:latin typeface="+mn-ea"/>
                <a:cs typeface="Times New Roman" pitchFamily="18" charset="0"/>
                <a:hlinkClick r:id="rId5"/>
              </a:rPr>
              <a:t>natsumi@mishukukichi.tokyo</a:t>
            </a:r>
            <a:r>
              <a:rPr lang="ja-JP" altLang="en-US" sz="700" dirty="0">
                <a:solidFill>
                  <a:schemeClr val="tx1"/>
                </a:solidFill>
                <a:latin typeface="+mn-ea"/>
                <a:cs typeface="Times New Roman" pitchFamily="18" charset="0"/>
              </a:rPr>
              <a:t> </a:t>
            </a:r>
            <a:endParaRPr lang="en-US" altLang="ja-JP" sz="700" dirty="0">
              <a:solidFill>
                <a:schemeClr val="tx1"/>
              </a:solidFill>
              <a:latin typeface="+mn-ea"/>
              <a:cs typeface="Times New Roman" pitchFamily="18" charset="0"/>
            </a:endParaRPr>
          </a:p>
        </p:txBody>
      </p:sp>
      <p:pic>
        <p:nvPicPr>
          <p:cNvPr id="19" name="図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53796" y="498164"/>
            <a:ext cx="2768157" cy="363989"/>
          </a:xfrm>
          <a:prstGeom prst="rect">
            <a:avLst/>
          </a:prstGeom>
        </p:spPr>
      </p:pic>
      <p:grpSp>
        <p:nvGrpSpPr>
          <p:cNvPr id="26" name="グループ化 25"/>
          <p:cNvGrpSpPr/>
          <p:nvPr/>
        </p:nvGrpSpPr>
        <p:grpSpPr>
          <a:xfrm>
            <a:off x="412131" y="504334"/>
            <a:ext cx="528179" cy="420510"/>
            <a:chOff x="-3263050" y="3944203"/>
            <a:chExt cx="617118" cy="491319"/>
          </a:xfrm>
        </p:grpSpPr>
        <p:pic>
          <p:nvPicPr>
            <p:cNvPr id="28" name="図 27"/>
            <p:cNvPicPr>
              <a:picLocks noChangeAspect="1"/>
            </p:cNvPicPr>
            <p:nvPr/>
          </p:nvPicPr>
          <p:blipFill>
            <a:blip r:embed="rId7"/>
            <a:stretch>
              <a:fillRect/>
            </a:stretch>
          </p:blipFill>
          <p:spPr>
            <a:xfrm>
              <a:off x="-3125337" y="3944203"/>
              <a:ext cx="343508" cy="335990"/>
            </a:xfrm>
            <a:prstGeom prst="rect">
              <a:avLst/>
            </a:prstGeom>
          </p:spPr>
        </p:pic>
        <p:pic>
          <p:nvPicPr>
            <p:cNvPr id="29" name="図 28"/>
            <p:cNvPicPr>
              <a:picLocks noChangeAspect="1"/>
            </p:cNvPicPr>
            <p:nvPr/>
          </p:nvPicPr>
          <p:blipFill>
            <a:blip r:embed="rId8"/>
            <a:stretch>
              <a:fillRect/>
            </a:stretch>
          </p:blipFill>
          <p:spPr>
            <a:xfrm>
              <a:off x="-3263050" y="4280193"/>
              <a:ext cx="617118" cy="155329"/>
            </a:xfrm>
            <a:prstGeom prst="rect">
              <a:avLst/>
            </a:prstGeom>
          </p:spPr>
        </p:pic>
      </p:grpSp>
      <p:sp>
        <p:nvSpPr>
          <p:cNvPr id="16" name="正方形/長方形 15">
            <a:extLst>
              <a:ext uri="{FF2B5EF4-FFF2-40B4-BE49-F238E27FC236}">
                <a16:creationId xmlns:a16="http://schemas.microsoft.com/office/drawing/2014/main" id="{41A3C696-60EE-438C-A88D-0E417AE74FE3}"/>
              </a:ext>
            </a:extLst>
          </p:cNvPr>
          <p:cNvSpPr/>
          <p:nvPr/>
        </p:nvSpPr>
        <p:spPr>
          <a:xfrm>
            <a:off x="450485" y="7444429"/>
            <a:ext cx="6168170" cy="753978"/>
          </a:xfrm>
          <a:prstGeom prst="rect">
            <a:avLst/>
          </a:prstGeom>
        </p:spPr>
        <p:txBody>
          <a:bodyPr wrap="square">
            <a:noAutofit/>
          </a:bodyPr>
          <a:lstStyle/>
          <a:p>
            <a:r>
              <a:rPr lang="ja-JP" altLang="en-US" sz="800" b="1" dirty="0">
                <a:latin typeface="+mn-ea"/>
              </a:rPr>
              <a:t>「</a:t>
            </a:r>
            <a:r>
              <a:rPr lang="en-US" altLang="ja-JP" sz="800" b="1" dirty="0" err="1">
                <a:latin typeface="+mn-ea"/>
              </a:rPr>
              <a:t>HeM</a:t>
            </a:r>
            <a:r>
              <a:rPr lang="en-US" altLang="ja-JP" sz="800" b="1" dirty="0">
                <a:latin typeface="+mn-ea"/>
              </a:rPr>
              <a:t>(</a:t>
            </a:r>
            <a:r>
              <a:rPr lang="ja-JP" altLang="en-US" sz="800" b="1" dirty="0">
                <a:latin typeface="+mn-ea"/>
              </a:rPr>
              <a:t>ヘム</a:t>
            </a:r>
            <a:r>
              <a:rPr lang="en-US" altLang="ja-JP" sz="800" b="1" dirty="0">
                <a:latin typeface="+mn-ea"/>
              </a:rPr>
              <a:t>)</a:t>
            </a:r>
            <a:r>
              <a:rPr lang="ja-JP" altLang="en-US" sz="800" b="1" dirty="0">
                <a:latin typeface="+mn-ea"/>
              </a:rPr>
              <a:t>」の概要</a:t>
            </a:r>
            <a:endParaRPr lang="en-US" altLang="ja-JP" sz="800" b="1" dirty="0">
              <a:latin typeface="+mn-ea"/>
            </a:endParaRPr>
          </a:p>
          <a:p>
            <a:r>
              <a:rPr lang="en-US" altLang="ja-JP" sz="800" dirty="0">
                <a:latin typeface="+mn-ea"/>
              </a:rPr>
              <a:t>1999</a:t>
            </a:r>
            <a:r>
              <a:rPr lang="ja-JP" altLang="en-US" sz="800" dirty="0">
                <a:latin typeface="+mn-ea"/>
              </a:rPr>
              <a:t>年に日本で展開を開始したバッグブランドです。著名ブランドの広告やアートディレクションを数多く手掛けてきた</a:t>
            </a:r>
            <a:br>
              <a:rPr lang="en-US" altLang="ja-JP" sz="800" dirty="0">
                <a:latin typeface="+mn-ea"/>
              </a:rPr>
            </a:br>
            <a:r>
              <a:rPr lang="ja-JP" altLang="en-US" sz="800" dirty="0">
                <a:latin typeface="+mn-ea"/>
              </a:rPr>
              <a:t>ドイツ人の著名クリエーター、</a:t>
            </a:r>
            <a:r>
              <a:rPr lang="en-US" altLang="ja-JP" sz="800" dirty="0">
                <a:latin typeface="+mn-ea"/>
              </a:rPr>
              <a:t>Markus </a:t>
            </a:r>
            <a:r>
              <a:rPr lang="en-US" altLang="ja-JP" sz="800" dirty="0" err="1">
                <a:latin typeface="+mn-ea"/>
              </a:rPr>
              <a:t>Kiersztan</a:t>
            </a:r>
            <a:r>
              <a:rPr lang="ja-JP" altLang="en-US" sz="800" dirty="0">
                <a:latin typeface="+mn-ea"/>
              </a:rPr>
              <a:t>（マーカス・キールステン）氏のデザインした特徴的なロゴを用い、</a:t>
            </a:r>
            <a:br>
              <a:rPr lang="en-US" altLang="ja-JP" sz="800" dirty="0">
                <a:latin typeface="+mn-ea"/>
              </a:rPr>
            </a:br>
            <a:r>
              <a:rPr lang="ja-JP" altLang="en-US" sz="800" dirty="0">
                <a:latin typeface="+mn-ea"/>
              </a:rPr>
              <a:t>シンプルかつキャッチ</a:t>
            </a:r>
            <a:r>
              <a:rPr lang="en-US" altLang="ja-JP" sz="800" dirty="0">
                <a:latin typeface="+mn-ea"/>
              </a:rPr>
              <a:t>―</a:t>
            </a:r>
            <a:r>
              <a:rPr lang="ja-JP" altLang="en-US" sz="800" dirty="0">
                <a:latin typeface="+mn-ea"/>
              </a:rPr>
              <a:t>なデザインが、当時の</a:t>
            </a:r>
            <a:r>
              <a:rPr lang="en-US" altLang="ja-JP" sz="800" dirty="0">
                <a:latin typeface="+mn-ea"/>
              </a:rPr>
              <a:t>10</a:t>
            </a:r>
            <a:r>
              <a:rPr lang="ja-JP" altLang="en-US" sz="800" dirty="0">
                <a:latin typeface="+mn-ea"/>
              </a:rPr>
              <a:t>代～</a:t>
            </a:r>
            <a:r>
              <a:rPr lang="en-US" altLang="ja-JP" sz="800" dirty="0">
                <a:latin typeface="+mn-ea"/>
              </a:rPr>
              <a:t>20</a:t>
            </a:r>
            <a:r>
              <a:rPr lang="ja-JP" altLang="en-US" sz="800" dirty="0">
                <a:latin typeface="+mn-ea"/>
              </a:rPr>
              <a:t>代の若者を中心に爆発的な人気となりました。</a:t>
            </a:r>
            <a:endParaRPr lang="en-US" altLang="ja-JP" sz="800" dirty="0">
              <a:latin typeface="+mn-ea"/>
            </a:endParaRPr>
          </a:p>
          <a:p>
            <a:r>
              <a:rPr lang="ja-JP" altLang="en-US" sz="800" dirty="0">
                <a:latin typeface="+mn-ea"/>
              </a:rPr>
              <a:t>現在は、国内有力バッグメーカーの株式会社協和を通じて雑貨専門店やファッションビルなどを中心に展開を拡大しています。</a:t>
            </a:r>
            <a:endParaRPr lang="en-US" altLang="ja-JP" sz="800" dirty="0">
              <a:latin typeface="+mn-ea"/>
            </a:endParaRPr>
          </a:p>
        </p:txBody>
      </p:sp>
      <p:pic>
        <p:nvPicPr>
          <p:cNvPr id="2" name="図 1">
            <a:extLst>
              <a:ext uri="{FF2B5EF4-FFF2-40B4-BE49-F238E27FC236}">
                <a16:creationId xmlns:a16="http://schemas.microsoft.com/office/drawing/2014/main" id="{721AC290-D88D-444C-A1C1-DBCCB79994C1}"/>
              </a:ext>
            </a:extLst>
          </p:cNvPr>
          <p:cNvPicPr>
            <a:picLocks noChangeAspect="1"/>
          </p:cNvPicPr>
          <p:nvPr/>
        </p:nvPicPr>
        <p:blipFill>
          <a:blip r:embed="rId9"/>
          <a:stretch>
            <a:fillRect/>
          </a:stretch>
        </p:blipFill>
        <p:spPr>
          <a:xfrm>
            <a:off x="589064" y="2816498"/>
            <a:ext cx="5808397" cy="4362928"/>
          </a:xfrm>
          <a:prstGeom prst="rect">
            <a:avLst/>
          </a:prstGeom>
        </p:spPr>
      </p:pic>
    </p:spTree>
    <p:extLst>
      <p:ext uri="{BB962C8B-B14F-4D97-AF65-F5344CB8AC3E}">
        <p14:creationId xmlns:p14="http://schemas.microsoft.com/office/powerpoint/2010/main" val="15735112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3346</TotalTime>
  <Words>82</Words>
  <Application>Microsoft Office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松浦那摘</dc:creator>
  <cp:lastModifiedBy>松浦那摘</cp:lastModifiedBy>
  <cp:revision>160</cp:revision>
  <dcterms:created xsi:type="dcterms:W3CDTF">2016-05-12T07:21:37Z</dcterms:created>
  <dcterms:modified xsi:type="dcterms:W3CDTF">2017-12-04T05:23:25Z</dcterms:modified>
</cp:coreProperties>
</file>